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72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21" autoAdjust="0"/>
    <p:restoredTop sz="93979" autoAdjust="0"/>
  </p:normalViewPr>
  <p:slideViewPr>
    <p:cSldViewPr snapToGrid="0">
      <p:cViewPr varScale="1">
        <p:scale>
          <a:sx n="66" d="100"/>
          <a:sy n="66" d="100"/>
        </p:scale>
        <p:origin x="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2914D-DEBA-41E4-AA3A-F79215E17B95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E710B-BB34-4293-885E-DF3A258DED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28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Fundamental theorem of Riemannian geometry: </a:t>
            </a:r>
            <a:r>
              <a:rPr lang="en-US" sz="1200" b="1" smtClean="0">
                <a:solidFill>
                  <a:srgbClr val="FF0000"/>
                </a:solidFill>
              </a:rPr>
              <a:t>There exists a unique metric torsion-free connection </a:t>
            </a:r>
            <a:r>
              <a:rPr lang="fr-FR" sz="1200" b="1" smtClean="0">
                <a:solidFill>
                  <a:srgbClr val="FF0000"/>
                </a:solidFill>
              </a:rPr>
              <a:t>∇</a:t>
            </a:r>
            <a:r>
              <a:rPr lang="en-US" sz="1200" b="1" smtClean="0">
                <a:solidFill>
                  <a:srgbClr val="FF0000"/>
                </a:solidFill>
              </a:rPr>
              <a:t> induced</a:t>
            </a:r>
          </a:p>
          <a:p>
            <a:pPr algn="ctr"/>
            <a:r>
              <a:rPr lang="en-US" sz="1200" b="1" smtClean="0">
                <a:solidFill>
                  <a:srgbClr val="FF0000"/>
                </a:solidFill>
              </a:rPr>
              <a:t>by the metric tensor g, called the Levi-Civita connection</a:t>
            </a:r>
            <a:r>
              <a:rPr lang="en-US" sz="1200" b="1" baseline="0" smtClean="0">
                <a:solidFill>
                  <a:srgbClr val="FF0000"/>
                </a:solidFill>
              </a:rPr>
              <a:t> given by the Koszul formula</a:t>
            </a:r>
            <a:endParaRPr lang="fr-FR" sz="1200" b="1" smtClean="0">
              <a:solidFill>
                <a:srgbClr val="FF0000"/>
              </a:solidFill>
            </a:endParaRPr>
          </a:p>
          <a:p>
            <a:endParaRPr lang="en-US" smtClean="0"/>
          </a:p>
          <a:p>
            <a:endParaRPr lang="en-US" smtClean="0"/>
          </a:p>
          <a:p>
            <a:r>
              <a:rPr lang="es-ES" smtClean="0"/>
              <a:t>$3$-covariant tensor acting on vector fields</a:t>
            </a:r>
          </a:p>
          <a:p>
            <a:r>
              <a:rPr lang="es-ES" smtClean="0"/>
              <a:t>$$</a:t>
            </a:r>
          </a:p>
          <a:p>
            <a:r>
              <a:rPr lang="es-ES" smtClean="0"/>
              <a:t>(\nabla g)(X,Y,Z) = X g(Y,Z)-g(\nabla_X Y,Z)-g(\nabla_X Z,Y)</a:t>
            </a:r>
          </a:p>
          <a:p>
            <a:r>
              <a:rPr lang="es-ES" smtClean="0"/>
              <a:t>$$</a:t>
            </a:r>
          </a:p>
          <a:p>
            <a:endParaRPr lang="es-ES" smtClean="0"/>
          </a:p>
          <a:p>
            <a:r>
              <a:rPr lang="es-ES" smtClean="0"/>
              <a:t>$$</a:t>
            </a:r>
          </a:p>
          <a:p>
            <a:r>
              <a:rPr lang="es-ES" smtClean="0"/>
              <a:t>\nabla g=0 \Longrightarrow X g(Y,Z) = g(\nabla_X Y,Z)+g(\nabla_X Z,Y)</a:t>
            </a:r>
          </a:p>
          <a:p>
            <a:r>
              <a:rPr lang="es-ES" smtClean="0"/>
              <a:t>$$</a:t>
            </a:r>
          </a:p>
          <a:p>
            <a:endParaRPr lang="es-ES" smtClean="0"/>
          </a:p>
          <a:p>
            <a:r>
              <a:rPr lang="es-ES" smtClean="0"/>
              <a:t>$$</a:t>
            </a:r>
          </a:p>
          <a:p>
            <a:r>
              <a:rPr lang="es-ES" smtClean="0"/>
              <a:t>\nabla_X Y-\nabla_Y X =[X,Y]</a:t>
            </a:r>
          </a:p>
          <a:p>
            <a:r>
              <a:rPr lang="es-ES" smtClean="0"/>
              <a:t>$$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E710B-BB34-4293-885E-DF3A258DED2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93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4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3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11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48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57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5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39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4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85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54FEB-C911-4A73-8E55-2098D3327928}" type="datetimeFigureOut">
              <a:rPr lang="fr-FR" smtClean="0"/>
              <a:t>17/08/2023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69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3" y="126825"/>
            <a:ext cx="11817960" cy="66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0" y="75484"/>
            <a:ext cx="11664516" cy="65612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6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4" y="-1"/>
            <a:ext cx="11571476" cy="6508955"/>
          </a:xfrm>
        </p:spPr>
      </p:pic>
    </p:spTree>
    <p:extLst>
      <p:ext uri="{BB962C8B-B14F-4D97-AF65-F5344CB8AC3E}">
        <p14:creationId xmlns:p14="http://schemas.microsoft.com/office/powerpoint/2010/main" val="174814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" y="252464"/>
            <a:ext cx="11472242" cy="6453136"/>
          </a:xfrm>
        </p:spPr>
      </p:pic>
    </p:spTree>
    <p:extLst>
      <p:ext uri="{BB962C8B-B14F-4D97-AF65-F5344CB8AC3E}">
        <p14:creationId xmlns:p14="http://schemas.microsoft.com/office/powerpoint/2010/main" val="251324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9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" y="95146"/>
            <a:ext cx="11647040" cy="65514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3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" y="0"/>
            <a:ext cx="12008464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98" y="-195669"/>
            <a:ext cx="1126531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Fundamental theorem of Riemannian geometry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" y="2216629"/>
            <a:ext cx="4445799" cy="3335103"/>
          </a:xfrm>
        </p:spPr>
      </p:pic>
      <p:sp>
        <p:nvSpPr>
          <p:cNvPr id="5" name="TextBox 4"/>
          <p:cNvSpPr txBox="1"/>
          <p:nvPr/>
        </p:nvSpPr>
        <p:spPr>
          <a:xfrm>
            <a:off x="372098" y="952792"/>
            <a:ext cx="10855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There exists a unique metric torsion-free connection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en-US" sz="3200" b="1" smtClean="0">
                <a:solidFill>
                  <a:srgbClr val="FF0000"/>
                </a:solidFill>
              </a:rPr>
              <a:t> induced</a:t>
            </a:r>
          </a:p>
          <a:p>
            <a:pPr algn="ctr"/>
            <a:r>
              <a:rPr lang="en-US" sz="3200" b="1" smtClean="0">
                <a:solidFill>
                  <a:srgbClr val="FF0000"/>
                </a:solidFill>
              </a:rPr>
              <a:t>by the metric tensor g, called the Levi-Civita connection</a:t>
            </a:r>
            <a:endParaRPr lang="fr-FR" sz="3200" b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160" y="2800670"/>
            <a:ext cx="6822040" cy="587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1587" y="2273632"/>
            <a:ext cx="7078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3-covariant </a:t>
            </a:r>
            <a:r>
              <a:rPr lang="en-US" sz="2400"/>
              <a:t>tensor </a:t>
            </a:r>
            <a:r>
              <a:rPr lang="fr-FR" sz="2400" smtClean="0"/>
              <a:t>∇g </a:t>
            </a:r>
            <a:r>
              <a:rPr lang="en-US" sz="2400" smtClean="0"/>
              <a:t>acting </a:t>
            </a:r>
            <a:r>
              <a:rPr lang="en-US" sz="2400"/>
              <a:t>on vector </a:t>
            </a:r>
            <a:r>
              <a:rPr lang="en-US" sz="2400" smtClean="0"/>
              <a:t>fields X, Y, and Z:</a:t>
            </a:r>
            <a:endParaRPr lang="fr-FR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44" y="3649593"/>
            <a:ext cx="6273723" cy="5716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00161" y="4402025"/>
            <a:ext cx="6837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metric compatibility of </a:t>
            </a:r>
            <a:r>
              <a:rPr lang="fr-FR" sz="2400" smtClean="0"/>
              <a:t>∇:</a:t>
            </a:r>
            <a:endParaRPr lang="en-US" sz="2400" smtClean="0"/>
          </a:p>
          <a:p>
            <a:r>
              <a:rPr lang="en-US" sz="2400"/>
              <a:t>metric tensor g is preserved by parallel transport of </a:t>
            </a:r>
            <a:r>
              <a:rPr lang="fr-FR" sz="2400"/>
              <a:t>∇</a:t>
            </a:r>
          </a:p>
          <a:p>
            <a:r>
              <a:rPr lang="en-US" smtClean="0"/>
              <a:t>  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200161" y="3535775"/>
            <a:ext cx="6552037" cy="75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5065160" y="5257833"/>
            <a:ext cx="208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Torsion-free </a:t>
            </a:r>
            <a:r>
              <a:rPr lang="fr-FR" sz="2400" smtClean="0"/>
              <a:t>∇</a:t>
            </a:r>
            <a:r>
              <a:rPr lang="en-US" sz="2400" smtClean="0"/>
              <a:t>:</a:t>
            </a:r>
            <a:endParaRPr lang="fr-FR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387" y="5213042"/>
            <a:ext cx="3169426" cy="617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07250" y="5257834"/>
            <a:ext cx="171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(Lie bracket)</a:t>
            </a:r>
            <a:endParaRPr lang="fr-FR" sz="24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6143442"/>
            <a:ext cx="11458575" cy="542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2270" y="5763704"/>
            <a:ext cx="344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Koszul formula defining </a:t>
            </a:r>
            <a:r>
              <a:rPr lang="fr-FR" sz="2400"/>
              <a:t>∇</a:t>
            </a:r>
            <a:r>
              <a:rPr lang="en-US" sz="2400" smtClean="0"/>
              <a:t>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5197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84" y="-77637"/>
            <a:ext cx="11931316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Differentiable approximations of Hilbert simplex distance</a:t>
            </a:r>
            <a:endParaRPr lang="fr-FR" sz="40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9" y="1036822"/>
            <a:ext cx="6193655" cy="57018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9397" y="5843471"/>
            <a:ext cx="3664085" cy="757037"/>
            <a:chOff x="7052761" y="5368389"/>
            <a:chExt cx="4333525" cy="8953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761" y="5611277"/>
              <a:ext cx="1647825" cy="4095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1686" y="5368389"/>
              <a:ext cx="2514600" cy="8953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462360" y="5243608"/>
            <a:ext cx="562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Non-differentiable Hilbert simplex distance:</a:t>
            </a:r>
            <a:endParaRPr lang="fr-FR" sz="2400"/>
          </a:p>
        </p:txBody>
      </p:sp>
      <p:sp>
        <p:nvSpPr>
          <p:cNvPr id="9" name="TextBox 8"/>
          <p:cNvSpPr txBox="1"/>
          <p:nvPr/>
        </p:nvSpPr>
        <p:spPr>
          <a:xfrm>
            <a:off x="6754948" y="1233935"/>
            <a:ext cx="495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</a:t>
            </a:r>
            <a:r>
              <a:rPr lang="en-US" sz="2400" smtClean="0"/>
              <a:t>ifferentiable approximations </a:t>
            </a:r>
            <a:r>
              <a:rPr lang="en-US" sz="2800" smtClean="0"/>
              <a:t>of </a:t>
            </a:r>
            <a:r>
              <a:rPr lang="el-GR" sz="2800" smtClean="0"/>
              <a:t>ρ</a:t>
            </a:r>
            <a:r>
              <a:rPr lang="en-US" sz="2800" baseline="-25000" smtClean="0"/>
              <a:t>HG</a:t>
            </a:r>
            <a:r>
              <a:rPr lang="en-US"/>
              <a:t> :</a:t>
            </a:r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291" y="1839768"/>
            <a:ext cx="5001276" cy="837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69" y="2707441"/>
            <a:ext cx="3686175" cy="857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480" y="4356258"/>
            <a:ext cx="3876675" cy="523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39291" y="3763939"/>
            <a:ext cx="490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converges to Hilbert simplex distance:</a:t>
            </a:r>
            <a:endParaRPr lang="fr-FR"/>
          </a:p>
        </p:txBody>
      </p:sp>
      <p:sp>
        <p:nvSpPr>
          <p:cNvPr id="15" name="Double Brace 14"/>
          <p:cNvSpPr/>
          <p:nvPr/>
        </p:nvSpPr>
        <p:spPr>
          <a:xfrm>
            <a:off x="260684" y="952902"/>
            <a:ext cx="6433055" cy="4290706"/>
          </a:xfrm>
          <a:prstGeom prst="bracePair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/>
              <a:t>h</a:t>
            </a:r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 rot="10800000">
            <a:off x="-102357" y="849508"/>
            <a:ext cx="553998" cy="41361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4"/>
                </a:solidFill>
              </a:rPr>
              <a:t>Differentiable    approximations</a:t>
            </a:r>
            <a:endParaRPr lang="fr-FR" sz="24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634" y="105878"/>
            <a:ext cx="11199795" cy="1325563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A generalization of the law of large numbers (LLN) and the central limit theorem (CLT)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431441"/>
            <a:ext cx="11424386" cy="4351338"/>
          </a:xfrm>
        </p:spPr>
        <p:txBody>
          <a:bodyPr/>
          <a:lstStyle/>
          <a:p>
            <a:r>
              <a:rPr lang="en-US" smtClean="0"/>
              <a:t>Quasi-arithmetic means for a </a:t>
            </a:r>
            <a:r>
              <a:rPr lang="en-US"/>
              <a:t>strictly monotone </a:t>
            </a:r>
            <a:r>
              <a:rPr lang="en-US"/>
              <a:t>and </a:t>
            </a:r>
            <a:r>
              <a:rPr lang="en-US" smtClean="0"/>
              <a:t>smooth function </a:t>
            </a:r>
            <a:r>
              <a:rPr lang="en-US"/>
              <a:t>f(u)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 </a:t>
            </a:r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Quasi-arithmetic expected value</a:t>
            </a:r>
            <a:r>
              <a:rPr lang="en-US" smtClean="0"/>
              <a:t> of a random variable X:</a:t>
            </a:r>
          </a:p>
          <a:p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Law of large numbers</a:t>
            </a:r>
            <a:r>
              <a:rPr lang="en-US" smtClean="0"/>
              <a:t> for an iid random vector with variance V[X]&lt;</a:t>
            </a:r>
            <a:r>
              <a:rPr lang="fr-FR"/>
              <a:t>∞</a:t>
            </a:r>
            <a:r>
              <a:rPr lang="en-US" smtClean="0"/>
              <a:t>:</a:t>
            </a:r>
          </a:p>
          <a:p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Central limit theorem</a:t>
            </a:r>
            <a:r>
              <a:rPr lang="en-US" smtClean="0"/>
              <a:t>:</a:t>
            </a:r>
          </a:p>
          <a:p>
            <a:endParaRPr lang="en-US" smtClean="0"/>
          </a:p>
          <a:p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3916830" y="2169959"/>
            <a:ext cx="4907705" cy="409576"/>
            <a:chOff x="3916830" y="2333137"/>
            <a:chExt cx="4907705" cy="4095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6830" y="2333138"/>
              <a:ext cx="2647950" cy="4095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260" y="2333137"/>
              <a:ext cx="2200275" cy="40957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155" y="3624086"/>
            <a:ext cx="28956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123" y="5171116"/>
            <a:ext cx="39052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23" y="5664107"/>
            <a:ext cx="7734300" cy="942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4070" y="6521297"/>
            <a:ext cx="929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Miguel De Carvalho. Mean, what do you mean? The American Statistician, 70(3</a:t>
            </a:r>
            <a:r>
              <a:rPr lang="en-US" b="1">
                <a:solidFill>
                  <a:schemeClr val="accent6"/>
                </a:solidFill>
              </a:rPr>
              <a:t>):</a:t>
            </a:r>
            <a:r>
              <a:rPr lang="en-US" b="1" smtClean="0">
                <a:solidFill>
                  <a:schemeClr val="accent6"/>
                </a:solidFill>
              </a:rPr>
              <a:t>270-274</a:t>
            </a:r>
            <a:r>
              <a:rPr lang="en-US" b="1">
                <a:solidFill>
                  <a:schemeClr val="accent6"/>
                </a:solidFill>
              </a:rPr>
              <a:t>, 2016.</a:t>
            </a:r>
            <a:endParaRPr lang="fr-FR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524" y="2004608"/>
            <a:ext cx="7058925" cy="680638"/>
          </a:xfrm>
        </p:spPr>
        <p:txBody>
          <a:bodyPr/>
          <a:lstStyle/>
          <a:p>
            <a:endParaRPr lang="fr-FR"/>
          </a:p>
        </p:txBody>
      </p:sp>
      <p:pic>
        <p:nvPicPr>
          <p:cNvPr id="1026" name="Picture 2" descr="https://franknielsen.github.io/Books/Cover-CAS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3" y="237506"/>
            <a:ext cx="2173739" cy="32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ranknielsen.github.io/Books/Cover-PP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467" y="221198"/>
            <a:ext cx="2231490" cy="3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ranknielsen.github.io/Books/CoverR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33" y="247614"/>
            <a:ext cx="2423995" cy="3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ranknielsen.github.io/Books/CoverHighDim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07" y="201558"/>
            <a:ext cx="2260366" cy="32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franknielsen.github.io/Books/CoverMM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4" y="3744227"/>
            <a:ext cx="2092816" cy="30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ranknielsen.github.io/Books/CoverCVZ.pn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7" y="3744227"/>
            <a:ext cx="2093429" cy="30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ranknielsen.github.io/Books/CoverHD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53" y="3766151"/>
            <a:ext cx="1977278" cy="300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franknielsen.github.io/Books/Cover-InferenceDivergence-Pardo-200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51" y="3766151"/>
            <a:ext cx="2000484" cy="29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franknielsen.github.io/Books/IntroHighDimStat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20" y="3788593"/>
            <a:ext cx="1867901" cy="295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8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3" y="789271"/>
            <a:ext cx="3603764" cy="5492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87" y="789271"/>
            <a:ext cx="4169367" cy="4890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37" y="789271"/>
            <a:ext cx="4308863" cy="5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0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4"/>
            <a:ext cx="11956026" cy="6725265"/>
          </a:xfrm>
        </p:spPr>
      </p:pic>
    </p:spTree>
    <p:extLst>
      <p:ext uri="{BB962C8B-B14F-4D97-AF65-F5344CB8AC3E}">
        <p14:creationId xmlns:p14="http://schemas.microsoft.com/office/powerpoint/2010/main" val="35640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77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7" y="0"/>
            <a:ext cx="11848053" cy="6664530"/>
          </a:xfrm>
        </p:spPr>
      </p:pic>
    </p:spTree>
    <p:extLst>
      <p:ext uri="{BB962C8B-B14F-4D97-AF65-F5344CB8AC3E}">
        <p14:creationId xmlns:p14="http://schemas.microsoft.com/office/powerpoint/2010/main" val="420208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24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267</Words>
  <Application>Microsoft Office PowerPoint</Application>
  <PresentationFormat>Widescreen</PresentationFormat>
  <Paragraphs>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Differentiable approximations of Hilbert simplex distance</vt:lpstr>
      <vt:lpstr>A generalization of the law of large numbers (LLN) and the central limit theorem (CLT)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theorem of Riemannian geometry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</dc:creator>
  <cp:lastModifiedBy>Nielsen</cp:lastModifiedBy>
  <cp:revision>13</cp:revision>
  <dcterms:created xsi:type="dcterms:W3CDTF">2023-06-22T03:27:08Z</dcterms:created>
  <dcterms:modified xsi:type="dcterms:W3CDTF">2023-08-17T23:56:34Z</dcterms:modified>
</cp:coreProperties>
</file>